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1" r:id="rId2"/>
    <p:sldId id="258" r:id="rId3"/>
    <p:sldId id="283" r:id="rId4"/>
    <p:sldId id="286" r:id="rId5"/>
    <p:sldId id="262" r:id="rId6"/>
    <p:sldId id="264" r:id="rId7"/>
    <p:sldId id="265" r:id="rId8"/>
    <p:sldId id="263" r:id="rId9"/>
    <p:sldId id="287" r:id="rId10"/>
    <p:sldId id="266" r:id="rId11"/>
    <p:sldId id="267" r:id="rId12"/>
    <p:sldId id="282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8" r:id="rId22"/>
    <p:sldId id="276" r:id="rId23"/>
    <p:sldId id="277" r:id="rId24"/>
    <p:sldId id="288" r:id="rId25"/>
    <p:sldId id="290" r:id="rId26"/>
    <p:sldId id="289" r:id="rId27"/>
    <p:sldId id="291" r:id="rId28"/>
    <p:sldId id="292" r:id="rId29"/>
    <p:sldId id="281" r:id="rId30"/>
    <p:sldId id="284" r:id="rId31"/>
    <p:sldId id="285" r:id="rId32"/>
    <p:sldId id="260" r:id="rId33"/>
  </p:sldIdLst>
  <p:sldSz cx="12188825" cy="6858000"/>
  <p:notesSz cx="6797675" cy="9926638"/>
  <p:embeddedFontLst>
    <p:embeddedFont>
      <p:font typeface="AU Passata" panose="020B0503030502030804" pitchFamily="34" charset="77"/>
      <p:regular r:id="rId36"/>
      <p:bold r:id="rId37"/>
    </p:embeddedFont>
    <p:embeddedFont>
      <p:font typeface="AU Passata Light" panose="020B0303030902030804" pitchFamily="34" charset="77"/>
      <p:regular r:id="rId38"/>
      <p:bold r:id="rId39"/>
    </p:embeddedFont>
    <p:embeddedFont>
      <p:font typeface="AU Peto" pitchFamily="82" charset="77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Georgia" panose="02040502050405020303" pitchFamily="18" charset="0"/>
      <p:regular r:id="rId47"/>
      <p:bold r:id="rId48"/>
      <p:italic r:id="rId49"/>
      <p:boldItalic r:id="rId50"/>
    </p:embeddedFont>
    <p:embeddedFont>
      <p:font typeface="Wingdings 3" pitchFamily="2" charset="2"/>
      <p:regular r:id="rId51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00"/>
    <a:srgbClr val="0433FF"/>
    <a:srgbClr val="3179FF"/>
    <a:srgbClr val="FFAE4F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6" autoAdjust="0"/>
    <p:restoredTop sz="93521" autoAdjust="0"/>
  </p:normalViewPr>
  <p:slideViewPr>
    <p:cSldViewPr snapToObjects="1" showGuides="1">
      <p:cViewPr varScale="1">
        <p:scale>
          <a:sx n="111" d="100"/>
          <a:sy n="111" d="100"/>
        </p:scale>
        <p:origin x="624" y="19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46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7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52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51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46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38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3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78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924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741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535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844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195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912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387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158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994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640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447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223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04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784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293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96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1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3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42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23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1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84998908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9897909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104498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2327981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ILSMC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08/03/2022</a:t>
            </a:fld>
            <a:r>
              <a:rPr lang="en-GB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4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4.png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5.png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sv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6.png"/><Relationship Id="rId1" Type="http://schemas.openxmlformats.org/officeDocument/2006/relationships/tags" Target="../tags/tag23.xml"/><Relationship Id="rId6" Type="http://schemas.openxmlformats.org/officeDocument/2006/relationships/image" Target="../media/image28.png"/><Relationship Id="rId11" Type="http://schemas.openxmlformats.org/officeDocument/2006/relationships/image" Target="../media/image49.png"/><Relationship Id="rId5" Type="http://schemas.openxmlformats.org/officeDocument/2006/relationships/image" Target="../media/image2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2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5.sv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.png"/><Relationship Id="rId1" Type="http://schemas.openxmlformats.org/officeDocument/2006/relationships/tags" Target="../tags/tag26.xml"/><Relationship Id="rId6" Type="http://schemas.openxmlformats.org/officeDocument/2006/relationships/image" Target="../media/image24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4249" y="1196752"/>
            <a:ext cx="10220325" cy="2492990"/>
          </a:xfrm>
        </p:spPr>
        <p:txBody>
          <a:bodyPr/>
          <a:lstStyle/>
          <a:p>
            <a:r>
              <a:rPr lang="en-GB" cap="none" dirty="0"/>
              <a:t>ILSMC: a phylogenetically aware SMC to infer the evolutionary history of species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78CDDC9-C77C-124C-BC3B-447195A499E8}"/>
              </a:ext>
            </a:extLst>
          </p:cNvPr>
          <p:cNvSpPr txBox="1">
            <a:spLocks/>
          </p:cNvSpPr>
          <p:nvPr/>
        </p:nvSpPr>
        <p:spPr bwMode="auto">
          <a:xfrm>
            <a:off x="984249" y="4365104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kern="0" cap="none" dirty="0"/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85406-85E1-E14B-BCAF-916347489B7D}"/>
              </a:ext>
            </a:extLst>
          </p:cNvPr>
          <p:cNvSpPr txBox="1"/>
          <p:nvPr/>
        </p:nvSpPr>
        <p:spPr>
          <a:xfrm>
            <a:off x="9334772" y="4188518"/>
            <a:ext cx="2736304" cy="1326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Problems: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Only one coalescent event is modeled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93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13" y="575407"/>
            <a:ext cx="5616624" cy="56166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E9A5947-AA46-B74F-BF2A-E30B38AF4CA2}"/>
              </a:ext>
            </a:extLst>
          </p:cNvPr>
          <p:cNvSpPr txBox="1"/>
          <p:nvPr/>
        </p:nvSpPr>
        <p:spPr>
          <a:xfrm>
            <a:off x="712448" y="1700808"/>
            <a:ext cx="505138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2000" dirty="0">
                <a:latin typeface="+mn-lt"/>
              </a:rPr>
              <a:t>ILSMC: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Extract the ILS information CoalHMM-style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Parameterize SMC-style.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47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hidden states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850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hidden states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193F089-6595-8B40-84D1-DC88A14D6D0A}"/>
              </a:ext>
            </a:extLst>
          </p:cNvPr>
          <p:cNvSpPr txBox="1"/>
          <p:nvPr/>
        </p:nvSpPr>
        <p:spPr>
          <a:xfrm>
            <a:off x="2694917" y="4865148"/>
            <a:ext cx="362650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1600" dirty="0">
                <a:latin typeface="+mn-lt"/>
              </a:rPr>
              <a:t>Parameterized by: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effective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Number of intervals for discretization.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23C2E9-976B-7846-8BFA-C91CBD80BEC6}"/>
              </a:ext>
            </a:extLst>
          </p:cNvPr>
          <p:cNvSpPr/>
          <p:nvPr/>
        </p:nvSpPr>
        <p:spPr>
          <a:xfrm>
            <a:off x="6945391" y="5065202"/>
            <a:ext cx="2489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33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88C3AD-5EC4-234B-9C7C-F7CA89FAB64A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CCD62-3A6C-B847-8535-DFBA9178138D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F4AB99-52E4-5047-961D-14D35BEE567F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7919F-EF17-6F40-960E-9ED5566AE1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C005D0-DD2E-2449-B7BA-201F1259F5F1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140018-9E49-6C4A-8A11-0F72D4CD677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72FCC1-DA47-8947-842A-2CD96939D14C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EC8FAA-C5F6-7C40-881D-8BB952BD460D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89DE1-CAAA-3B4E-BCBC-6F7FE0855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0D580F-FCC2-CC4E-A5B1-E362A5029F05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F7A91DA3-1BDD-D240-9CF5-C23358B8A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642A5AF-DF85-A947-91FC-246CA4018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2C7D5D1-C8D9-A64F-B907-778DFAAAE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89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7A68745-63C5-D946-AFC6-CE48A2BAA442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5850EBB-1A5D-5244-B6A8-E21FC7C03342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E3C6DEE-F954-7547-B327-8C4BA71E5DFF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836D30-8179-A844-B139-049DCE0CEDA9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12864CB-67D3-5845-A08A-E41C79267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c 1">
              <a:extLst>
                <a:ext uri="{FF2B5EF4-FFF2-40B4-BE49-F238E27FC236}">
                  <a16:creationId xmlns:a16="http://schemas.microsoft.com/office/drawing/2014/main" id="{80E3D046-E604-4B45-B530-882A9A647CF6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014CDAB-58D2-3849-A61B-C49A92D4EC80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8E784-BCD7-7A40-AFD4-A539121F0766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88984A-5F63-5A41-94E8-127B4267102C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DD56C23F-84E5-B742-B1B4-E4247259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AB21565-F69B-4D46-A101-C83B7A0E6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50BD424-5505-A740-B678-AE2959A0D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46D3C35-3327-3C43-8B5C-C37A21E70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74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A36CAC-9FFF-2347-A5DF-C75CBB08E614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F54620-904D-1845-885D-65FACC0F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519D7F2-2621-014B-A3EE-6B8068F9A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4D5CF00B-83E6-AE45-BFBB-90F5E7852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456EC56-AD0A-704D-8D12-1D86F6F01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9BDD2EB-F8E1-E24E-AAE2-510C11484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09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102E69-F3BB-1547-8258-71B4B0D3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99" y="1229432"/>
            <a:ext cx="4543152" cy="45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2D1B37-CCD0-0148-BCD4-7863B8A72144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04BF5703-FCB3-7A42-B1E3-E1500202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6ACD438C-EBB2-9444-9576-E417B2E7C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A2F60232-E9AD-684E-BD0A-032252155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9D5DF47-60E4-BE44-8B2E-9268BB7DA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646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3E3FE3-9E20-5942-A94B-E697A82668C1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052CFA65-EACB-7D4B-A0E7-C117407E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29AB3CF-8B40-E246-8251-37465931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E76933A-8357-5142-8B0B-0BAAD7AA1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B08B0F5-9AF9-954E-A66B-2A0ED26C0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669AAC-ED6B-F64D-AF78-9922F3057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1913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15557F-122C-EB43-901C-CDF6FE55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21" y="1297287"/>
            <a:ext cx="4662311" cy="46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617A6-9EF4-FA49-8A4B-67FA83E737B5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E87FFDC-7295-3B47-8CD6-00723B3B1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BD77E1E-7432-DE4E-84A8-6BE07EF77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952CF70-83D7-2E46-97AB-DF41B3690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5BC8E9D-D398-CE45-B937-03ACC0149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64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6D7CC-4C41-4544-96FF-B31A0E93C466}"/>
              </a:ext>
            </a:extLst>
          </p:cNvPr>
          <p:cNvSpPr txBox="1"/>
          <p:nvPr/>
        </p:nvSpPr>
        <p:spPr>
          <a:xfrm>
            <a:off x="612183" y="1565329"/>
            <a:ext cx="4449295" cy="40734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CoalHMM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40637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2720232" cy="1230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2720232" cy="1230080"/>
              </a:xfrm>
              <a:prstGeom prst="rect">
                <a:avLst/>
              </a:prstGeom>
              <a:blipFill>
                <a:blip r:embed="rId16"/>
                <a:stretch>
                  <a:fillRect l="-4186" t="-7143" r="-930" b="-918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041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5411674" cy="2473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5411674" cy="2473498"/>
              </a:xfrm>
              <a:prstGeom prst="rect">
                <a:avLst/>
              </a:prstGeom>
              <a:blipFill>
                <a:blip r:embed="rId16"/>
                <a:stretch>
                  <a:fillRect l="-2108" t="-3571" r="-937" b="-40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9605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0396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95577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561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10870" t="-6897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8742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7276472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9484849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215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3448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069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338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16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5714" r="-2857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25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449957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57" y="2003766"/>
                <a:ext cx="5680529" cy="3406061"/>
              </a:xfrm>
              <a:prstGeom prst="rect">
                <a:avLst/>
              </a:prstGeom>
              <a:blipFill>
                <a:blip r:embed="rId16"/>
                <a:stretch>
                  <a:fillRect l="-2009" t="-2602" r="-893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283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2D69B02-8592-4B44-A8DA-7DE77EB4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B905B-4F7D-B544-AFF9-B301DCF4023F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40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2D69B02-8592-4B44-A8DA-7DE77EB41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3C9FC8D-3BB5-504C-B1B6-681EDFEA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75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B905B-4F7D-B544-AFF9-B301DCF4023F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381BB3-9606-1C45-8EF3-D11D42A24D20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159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D3C9FC8D-3BB5-504C-B1B6-681EDFEA4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75" y="1268760"/>
            <a:ext cx="5256584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381BB3-9606-1C45-8EF3-D11D42A24D20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0BD4-C66D-8343-9E65-BB211F28F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66" y="1600360"/>
            <a:ext cx="5400600" cy="42871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7B0F1C-8410-164F-AF08-CAE941F78E18}"/>
              </a:ext>
            </a:extLst>
          </p:cNvPr>
          <p:cNvGrpSpPr/>
          <p:nvPr/>
        </p:nvGrpSpPr>
        <p:grpSpPr>
          <a:xfrm>
            <a:off x="2621990" y="1255117"/>
            <a:ext cx="3760454" cy="3760454"/>
            <a:chOff x="2693998" y="1601739"/>
            <a:chExt cx="3168352" cy="3168352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72E3F7A-D9DD-DC4D-A973-460DD9C5B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E391A8AE-CACF-FC4F-8844-0ED2D3F976F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5011AB41-7D05-9247-8879-FCC71CDF696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9C751B0C-9B32-DB43-BF65-67BFC4C67572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9D9014C7-C0DF-6240-913A-0CC0CBA53CB0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96727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87489A-8A26-754D-A1BE-295C03DF3B28}"/>
              </a:ext>
            </a:extLst>
          </p:cNvPr>
          <p:cNvGrpSpPr/>
          <p:nvPr/>
        </p:nvGrpSpPr>
        <p:grpSpPr>
          <a:xfrm>
            <a:off x="693812" y="1540933"/>
            <a:ext cx="1872208" cy="4296493"/>
            <a:chOff x="693812" y="1540933"/>
            <a:chExt cx="1541417" cy="429649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607F88-EB72-5147-87AF-55C8C8462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E83338-328C-AE4B-8214-44E52A20C9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234289-92A3-4643-A3DD-7D78EE7D0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5FEBC0-0E88-D942-B998-AD66EE94EF0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8D96DE-B5C1-2D40-AB48-81D58635575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B4D3F6-37C7-2942-9BE8-0BBA794B12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465E0A-FC87-4541-A425-09FA0501220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4BB535-DF75-C24F-BC45-CDF5F46E0CE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BE8C48-85D3-E345-AC6B-D327EF3511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C3AC2A-063F-5948-AE5C-94D16E5DF2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707EA-6E11-F048-BB17-447232DDEFA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801E465-7A98-404B-BE02-0E51EFDCA15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4BED55-EEBE-C746-881E-E7726D49ABE6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C8F74D-03E1-5E43-8613-1A3AE7878D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119F7BA-8DAA-2A45-951A-6A23BDAB3E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FDAA7D-8D07-D646-B781-5E07D312C8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9" name="Picture 6">
            <a:extLst>
              <a:ext uri="{FF2B5EF4-FFF2-40B4-BE49-F238E27FC236}">
                <a16:creationId xmlns:a16="http://schemas.microsoft.com/office/drawing/2014/main" id="{1F0EB026-BBF6-B846-8534-8AFC9B30C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5" y="1484784"/>
            <a:ext cx="9334771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043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87489A-8A26-754D-A1BE-295C03DF3B28}"/>
              </a:ext>
            </a:extLst>
          </p:cNvPr>
          <p:cNvGrpSpPr/>
          <p:nvPr/>
        </p:nvGrpSpPr>
        <p:grpSpPr>
          <a:xfrm>
            <a:off x="693812" y="1540933"/>
            <a:ext cx="1872208" cy="4296493"/>
            <a:chOff x="693812" y="1540933"/>
            <a:chExt cx="1541417" cy="429649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607F88-EB72-5147-87AF-55C8C8462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E83338-328C-AE4B-8214-44E52A20C9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234289-92A3-4643-A3DD-7D78EE7D0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5FEBC0-0E88-D942-B998-AD66EE94EF0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8D96DE-B5C1-2D40-AB48-81D58635575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B4D3F6-37C7-2942-9BE8-0BBA794B12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465E0A-FC87-4541-A425-09FA0501220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4BB535-DF75-C24F-BC45-CDF5F46E0CE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BE8C48-85D3-E345-AC6B-D327EF3511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C3AC2A-063F-5948-AE5C-94D16E5DF2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707EA-6E11-F048-BB17-447232DDEFA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801E465-7A98-404B-BE02-0E51EFDCA15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4BED55-EEBE-C746-881E-E7726D49ABE6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C8F74D-03E1-5E43-8613-1A3AE7878D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119F7BA-8DAA-2A45-951A-6A23BDAB3E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FDAA7D-8D07-D646-B781-5E07D312C8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AEB314-B105-8249-B550-E5A3FC257409}"/>
              </a:ext>
            </a:extLst>
          </p:cNvPr>
          <p:cNvSpPr txBox="1"/>
          <p:nvPr/>
        </p:nvSpPr>
        <p:spPr>
          <a:xfrm rot="16200000">
            <a:off x="203179" y="4933055"/>
            <a:ext cx="72090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Shallow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F7F58-E9FE-7B4B-9346-5DB9B70FF6F8}"/>
              </a:ext>
            </a:extLst>
          </p:cNvPr>
          <p:cNvSpPr txBox="1"/>
          <p:nvPr/>
        </p:nvSpPr>
        <p:spPr>
          <a:xfrm rot="16200000">
            <a:off x="329194" y="2830714"/>
            <a:ext cx="49532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Deep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36A8A-7CCB-244C-840C-19791381A8D8}"/>
              </a:ext>
            </a:extLst>
          </p:cNvPr>
          <p:cNvSpPr txBox="1"/>
          <p:nvPr/>
        </p:nvSpPr>
        <p:spPr>
          <a:xfrm>
            <a:off x="1125860" y="5335333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086FAD-FA89-0F45-BB0D-7AE55DEE16F5}"/>
              </a:ext>
            </a:extLst>
          </p:cNvPr>
          <p:cNvSpPr txBox="1"/>
          <p:nvPr/>
        </p:nvSpPr>
        <p:spPr>
          <a:xfrm>
            <a:off x="1130479" y="4965622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6F1AF7-8D0E-4B4C-BE89-D312173E7691}"/>
              </a:ext>
            </a:extLst>
          </p:cNvPr>
          <p:cNvSpPr txBox="1"/>
          <p:nvPr/>
        </p:nvSpPr>
        <p:spPr>
          <a:xfrm>
            <a:off x="1125860" y="4561757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369595-B848-2E40-863D-B88897D1FD14}"/>
              </a:ext>
            </a:extLst>
          </p:cNvPr>
          <p:cNvSpPr txBox="1"/>
          <p:nvPr/>
        </p:nvSpPr>
        <p:spPr>
          <a:xfrm>
            <a:off x="1333684" y="3830268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312EA2-9520-BA4D-BE3D-D028B3581B84}"/>
              </a:ext>
            </a:extLst>
          </p:cNvPr>
          <p:cNvSpPr txBox="1"/>
          <p:nvPr/>
        </p:nvSpPr>
        <p:spPr>
          <a:xfrm>
            <a:off x="1338303" y="2488474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BD3D2-34CD-A94B-B5E6-EE4B5681C372}"/>
              </a:ext>
            </a:extLst>
          </p:cNvPr>
          <p:cNvSpPr txBox="1"/>
          <p:nvPr/>
        </p:nvSpPr>
        <p:spPr>
          <a:xfrm>
            <a:off x="1333684" y="1460912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2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80E35164-63F2-1641-ACB6-91C9B14C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41" y="1971725"/>
            <a:ext cx="8614978" cy="344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826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8F778C-EC17-E84B-8287-346F68A07431}"/>
              </a:ext>
            </a:extLst>
          </p:cNvPr>
          <p:cNvSpPr txBox="1"/>
          <p:nvPr/>
        </p:nvSpPr>
        <p:spPr>
          <a:xfrm>
            <a:off x="785916" y="1700808"/>
            <a:ext cx="3801490" cy="5693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2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0244" name="Picture 4" descr="Figure">
            <a:extLst>
              <a:ext uri="{FF2B5EF4-FFF2-40B4-BE49-F238E27FC236}">
                <a16:creationId xmlns:a16="http://schemas.microsoft.com/office/drawing/2014/main" id="{558FB7DA-120E-2242-9DD3-670361A9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67" y="1916832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B4675-F9A9-6C4F-9820-19818075B2C2}"/>
              </a:ext>
            </a:extLst>
          </p:cNvPr>
          <p:cNvSpPr txBox="1"/>
          <p:nvPr/>
        </p:nvSpPr>
        <p:spPr>
          <a:xfrm>
            <a:off x="8542684" y="1471686"/>
            <a:ext cx="17899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Leliaert et al. (2013)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53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AE888F-9FB1-5D49-887B-AEDD997E283D}"/>
              </a:ext>
            </a:extLst>
          </p:cNvPr>
          <p:cNvSpPr txBox="1"/>
          <p:nvPr/>
        </p:nvSpPr>
        <p:spPr>
          <a:xfrm>
            <a:off x="785916" y="1700808"/>
            <a:ext cx="4008918" cy="25083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DK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624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784C8-A041-A548-84CA-A678F847136D}"/>
              </a:ext>
            </a:extLst>
          </p:cNvPr>
          <p:cNvSpPr txBox="1"/>
          <p:nvPr/>
        </p:nvSpPr>
        <p:spPr>
          <a:xfrm>
            <a:off x="785916" y="1700808"/>
            <a:ext cx="4352217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 and introgression.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6315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603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DAE0-0DD5-3E4A-B933-F0210CEBAAC1}"/>
              </a:ext>
            </a:extLst>
          </p:cNvPr>
          <p:cNvSpPr txBox="1"/>
          <p:nvPr/>
        </p:nvSpPr>
        <p:spPr>
          <a:xfrm>
            <a:off x="4237617" y="5369337"/>
            <a:ext cx="16552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Parameterized by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22CAB-8AE2-2849-93E7-9EF8771C2599}"/>
              </a:ext>
            </a:extLst>
          </p:cNvPr>
          <p:cNvSpPr txBox="1"/>
          <p:nvPr/>
        </p:nvSpPr>
        <p:spPr>
          <a:xfrm>
            <a:off x="6139246" y="4993850"/>
            <a:ext cx="268252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44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C0488-719A-7642-B73A-9D1D854B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13" y="2082800"/>
            <a:ext cx="11049000" cy="269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8F169-F59F-C94B-BC16-E48446137723}"/>
              </a:ext>
            </a:extLst>
          </p:cNvPr>
          <p:cNvSpPr txBox="1"/>
          <p:nvPr/>
        </p:nvSpPr>
        <p:spPr>
          <a:xfrm>
            <a:off x="9406780" y="1700808"/>
            <a:ext cx="176811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Dutheil et al.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0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584099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578557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578557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578556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56467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58053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FB4EE-CBBF-834E-8BEF-E60423707316}"/>
              </a:ext>
            </a:extLst>
          </p:cNvPr>
          <p:cNvSpPr txBox="1"/>
          <p:nvPr/>
        </p:nvSpPr>
        <p:spPr>
          <a:xfrm>
            <a:off x="3760421" y="5459267"/>
            <a:ext cx="4666983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Problem: parameter estimates are biased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85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2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0789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Macintosh PowerPoint</Application>
  <PresentationFormat>Custom</PresentationFormat>
  <Paragraphs>242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AU Passata Light</vt:lpstr>
      <vt:lpstr>Wingdings 3</vt:lpstr>
      <vt:lpstr>AU Passata</vt:lpstr>
      <vt:lpstr>Cambria Math</vt:lpstr>
      <vt:lpstr>Calibri</vt:lpstr>
      <vt:lpstr>Arial</vt:lpstr>
      <vt:lpstr>AU Peto</vt:lpstr>
      <vt:lpstr>Georgia</vt:lpstr>
      <vt:lpstr>AU 16:9</vt:lpstr>
      <vt:lpstr>ILSMC: a phylogenetically aware SMC to infer the evolutionary history of species</vt:lpstr>
      <vt:lpstr>Overview</vt:lpstr>
      <vt:lpstr>CoalHMM</vt:lpstr>
      <vt:lpstr>CoalHMM</vt:lpstr>
      <vt:lpstr>CoalHMM</vt:lpstr>
      <vt:lpstr>CoalHMM</vt:lpstr>
      <vt:lpstr>CoalHMM</vt:lpstr>
      <vt:lpstr>SMCs</vt:lpstr>
      <vt:lpstr>SMCs</vt:lpstr>
      <vt:lpstr>SMCs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Simulating from the model</vt:lpstr>
      <vt:lpstr>Simulating from the model</vt:lpstr>
      <vt:lpstr>Discussion</vt:lpstr>
      <vt:lpstr>Discussion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2022-03-08T07:58:27Z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